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0" r:id="rId4"/>
    <p:sldId id="261" r:id="rId5"/>
    <p:sldId id="263" r:id="rId6"/>
    <p:sldId id="262" r:id="rId7"/>
  </p:sldIdLst>
  <p:sldSz cx="12192000" cy="6858000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6F9D92-14AA-4127-AABA-BA96E632F27D}" type="datetimeFigureOut">
              <a:rPr lang="fr-FR" smtClean="0"/>
              <a:t>12/01/2026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38934D-A8D3-4575-B1FB-B8029A43BE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8916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8934D-A8D3-4575-B1FB-B8029A43BE1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5953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4CC23C-6A06-436B-B973-8E980280A0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512BA54-5FC3-46E4-AC37-AEA1CE2810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D932627-7B00-49B7-B7B8-1C99E2D17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D25A5-A3FC-4DC3-8F4C-BEB02CD8F7F5}" type="datetimeFigureOut">
              <a:rPr lang="fr-FR" smtClean="0"/>
              <a:t>12/01/2026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DE2DDA1-53BE-412E-A424-4457C75AF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E3B4CA-E044-404F-9675-6A72FAA77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41FCE-F5C2-41FB-BABA-2420C62A0D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937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4BDE62-BBDD-4A0B-B2FD-F9EBFD09B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B90E04C-4DF1-4A69-B35D-9EBBD25E72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2D5378-443F-497F-85ED-C3A3617F2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D25A5-A3FC-4DC3-8F4C-BEB02CD8F7F5}" type="datetimeFigureOut">
              <a:rPr lang="fr-FR" smtClean="0"/>
              <a:t>12/01/2026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35C70AF-B273-430E-8AAE-6257F198D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1730B3-63FF-460B-9DCE-636C90B08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41FCE-F5C2-41FB-BABA-2420C62A0D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571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F3123FE-4EBE-43E6-B175-72A8B4F465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CE82BDB-3271-4811-BF0A-4DEC1C1FF2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B606251-30CA-4ED7-8401-F79FD654B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D25A5-A3FC-4DC3-8F4C-BEB02CD8F7F5}" type="datetimeFigureOut">
              <a:rPr lang="fr-FR" smtClean="0"/>
              <a:t>12/01/2026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A52AD01-93E7-48EE-B542-8D0828E0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E31F42-2B72-4852-A3A9-3EECAF4C6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41FCE-F5C2-41FB-BABA-2420C62A0D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1443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D99747-4CCF-4D88-A6A7-BE68E0E77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B8CFD4-CF9B-41C9-9A65-C87D4D8ED6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8BDF6A8-2FA8-4BBA-9980-CBAF2A837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D25A5-A3FC-4DC3-8F4C-BEB02CD8F7F5}" type="datetimeFigureOut">
              <a:rPr lang="fr-FR" smtClean="0"/>
              <a:t>12/01/2026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7A153C-D9CF-4B87-B676-C945333F0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9357007-8AEC-4D17-BD05-8A85070D5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41FCE-F5C2-41FB-BABA-2420C62A0D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504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2EDD85-418E-45DA-970A-C4FC0F046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22575C9-0482-42C5-A6C6-AB8D7CBA57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9ADFED-9AF4-4414-8AC9-D4296D412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D25A5-A3FC-4DC3-8F4C-BEB02CD8F7F5}" type="datetimeFigureOut">
              <a:rPr lang="fr-FR" smtClean="0"/>
              <a:t>12/01/2026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2AD768-7E1F-4C4E-8E53-866F9F7D9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E7ABEAB-EDFA-4304-AF1B-5A11FC112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41FCE-F5C2-41FB-BABA-2420C62A0D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0477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DC5A44-316E-4DB6-8569-F4F9B473F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8D78764-CF2F-4415-8A7A-645A2CF12F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E184429-C385-437E-B83F-4EAE689242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20E6014-2549-4DCF-8174-1B32BCA99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D25A5-A3FC-4DC3-8F4C-BEB02CD8F7F5}" type="datetimeFigureOut">
              <a:rPr lang="fr-FR" smtClean="0"/>
              <a:t>12/01/2026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EFED34A-EE38-4F1C-9D9B-E4DD607CE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8A3EE20-BB75-4E4C-9738-D2980B083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41FCE-F5C2-41FB-BABA-2420C62A0D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9482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183935-D137-4F26-ADF3-7982E1B4B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7627B03-5CE4-4844-BBB9-46F7A46B59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38C5EB2-50DA-4C54-A50A-A8A65695DF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2BFA86B-9E0B-4C48-B756-E780FD946C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D31AA28-E3AC-40F0-ADFD-69A571E612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31C96CA-52EC-4228-9D3C-EDD1CD181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D25A5-A3FC-4DC3-8F4C-BEB02CD8F7F5}" type="datetimeFigureOut">
              <a:rPr lang="fr-FR" smtClean="0"/>
              <a:t>12/01/2026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6905C3D-374A-4375-84B5-32351085F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A97AB71-205A-4A84-9F69-311BEAEDC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41FCE-F5C2-41FB-BABA-2420C62A0D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7164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5DC1A3-0F41-4E97-8C28-3615DFFC1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A2146F8-59DC-478E-A998-A356B7796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D25A5-A3FC-4DC3-8F4C-BEB02CD8F7F5}" type="datetimeFigureOut">
              <a:rPr lang="fr-FR" smtClean="0"/>
              <a:t>12/01/2026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D0677F-F418-4455-86E1-8073BE284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51E6ADD-79C7-4B26-B083-47A4EA6BC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41FCE-F5C2-41FB-BABA-2420C62A0D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6686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D04A6FB-8BC5-40BE-99F4-DEC59486A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D25A5-A3FC-4DC3-8F4C-BEB02CD8F7F5}" type="datetimeFigureOut">
              <a:rPr lang="fr-FR" smtClean="0"/>
              <a:t>12/01/2026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D995D6E-167E-40CF-B05E-AB6043D1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9E9E188-1197-4408-8871-61F4B6763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41FCE-F5C2-41FB-BABA-2420C62A0D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7261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C5F23A-6898-4F84-A11A-DF22DBC26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941ED0A-32E8-4C64-A886-6E11EE178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2D6009E-7333-4D47-BACE-500D150636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ECB3DC8-6806-463F-BD59-18684A746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D25A5-A3FC-4DC3-8F4C-BEB02CD8F7F5}" type="datetimeFigureOut">
              <a:rPr lang="fr-FR" smtClean="0"/>
              <a:t>12/01/2026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E936651-A5D7-485A-9D4F-58ABA2099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FEFC7CF-E25B-4284-B298-AFC1BED2E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41FCE-F5C2-41FB-BABA-2420C62A0D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3342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3082DF-E2DA-4F29-9F1D-8BD50C999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EF885D9-428B-4A47-92F4-F7EDD4C5D8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8AED4C8-5DAF-4DE0-896E-C00634F9E3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79AE37D-A08A-445A-9E0B-A8A7956DE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D25A5-A3FC-4DC3-8F4C-BEB02CD8F7F5}" type="datetimeFigureOut">
              <a:rPr lang="fr-FR" smtClean="0"/>
              <a:t>12/01/2026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301A203-8F11-409D-B3A8-B45A39D08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63D7728-8B67-435E-8DC0-5CAC3687C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41FCE-F5C2-41FB-BABA-2420C62A0D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1217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180449B-53EC-4320-9DDD-66E55A0F0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FD0D3CB-1D57-42FD-8E7D-1D502F6C77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FD600B-3D10-4B37-9CD5-50ED90EDCA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D25A5-A3FC-4DC3-8F4C-BEB02CD8F7F5}" type="datetimeFigureOut">
              <a:rPr lang="fr-FR" smtClean="0"/>
              <a:t>12/01/2026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0303A2-A9A5-48EB-8A2F-F359660B82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32ED71A-0BB1-485F-BE19-E3F63A41DE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41FCE-F5C2-41FB-BABA-2420C62A0D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485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AE0E81-7688-4FA8-8816-8C00232D7E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5980" y="154983"/>
            <a:ext cx="12006020" cy="20612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Réunion d’information</a:t>
            </a:r>
            <a:br>
              <a:rPr lang="fr-FR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fr-FR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orientation post seconde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04CA502-BA6F-4DDE-9540-2E28C831EDE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7D8CE1C-A9F7-4DFE-ADF6-03B19C6559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359" y="2929180"/>
            <a:ext cx="9980909" cy="3471620"/>
          </a:xfrm>
          <a:prstGeom prst="rect">
            <a:avLst/>
          </a:prstGeom>
        </p:spPr>
      </p:pic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955DD0D0-D6BE-4B7F-AF46-F99007423E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072293"/>
              </p:ext>
            </p:extLst>
          </p:nvPr>
        </p:nvGraphicFramePr>
        <p:xfrm>
          <a:off x="11267268" y="719666"/>
          <a:ext cx="73875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376">
                  <a:extLst>
                    <a:ext uri="{9D8B030D-6E8A-4147-A177-3AD203B41FA5}">
                      <a16:colId xmlns:a16="http://schemas.microsoft.com/office/drawing/2014/main" val="3394209069"/>
                    </a:ext>
                  </a:extLst>
                </a:gridCol>
                <a:gridCol w="369376">
                  <a:extLst>
                    <a:ext uri="{9D8B030D-6E8A-4147-A177-3AD203B41FA5}">
                      <a16:colId xmlns:a16="http://schemas.microsoft.com/office/drawing/2014/main" val="24909349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320376"/>
                  </a:ext>
                </a:extLst>
              </a:tr>
            </a:tbl>
          </a:graphicData>
        </a:graphic>
      </p:graphicFrame>
      <p:pic>
        <p:nvPicPr>
          <p:cNvPr id="6" name="Image 5">
            <a:extLst>
              <a:ext uri="{FF2B5EF4-FFF2-40B4-BE49-F238E27FC236}">
                <a16:creationId xmlns:a16="http://schemas.microsoft.com/office/drawing/2014/main" id="{34824E35-932B-4FCA-AB32-3393855666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4020" y="457200"/>
            <a:ext cx="7620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71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E96BBD-2707-4F3B-B13B-2598AF708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18003" cy="961231"/>
          </a:xfrm>
        </p:spPr>
        <p:txBody>
          <a:bodyPr>
            <a:normAutofit fontScale="90000"/>
          </a:bodyPr>
          <a:lstStyle/>
          <a:p>
            <a:pPr algn="ctr"/>
            <a:r>
              <a:rPr lang="fr-FR" sz="1800" b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Réunion d’information – Orientation post seconde</a:t>
            </a:r>
            <a:br>
              <a:rPr lang="fr-FR" sz="1800" b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fr-FR" sz="280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fr-FR" sz="280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fr-FR" sz="2400" b="1" spc="-15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Calendrier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332393-3770-4FA1-A35B-C4218356A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Calendrier</a:t>
            </a: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1BA8EE7-9658-47AE-98C6-FFF4480DA3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118667"/>
            <a:ext cx="762000" cy="863600"/>
          </a:xfrm>
          <a:prstGeom prst="rect">
            <a:avLst/>
          </a:prstGeom>
        </p:spPr>
      </p:pic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50549EE6-8A58-4E03-AA31-71849E3B02CA}"/>
              </a:ext>
            </a:extLst>
          </p:cNvPr>
          <p:cNvGraphicFramePr>
            <a:graphicFrameLocks noGrp="1"/>
          </p:cNvGraphicFramePr>
          <p:nvPr/>
        </p:nvGraphicFramePr>
        <p:xfrm>
          <a:off x="2550477" y="3916394"/>
          <a:ext cx="7091045" cy="1793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1045">
                  <a:extLst>
                    <a:ext uri="{9D8B030D-6E8A-4147-A177-3AD203B41FA5}">
                      <a16:colId xmlns:a16="http://schemas.microsoft.com/office/drawing/2014/main" val="340751488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Calendrier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2587143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C0E88D1D-16A7-46B1-8A13-C56F5C2733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515022"/>
              </p:ext>
            </p:extLst>
          </p:nvPr>
        </p:nvGraphicFramePr>
        <p:xfrm>
          <a:off x="170482" y="1326356"/>
          <a:ext cx="11685722" cy="51665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72718">
                  <a:extLst>
                    <a:ext uri="{9D8B030D-6E8A-4147-A177-3AD203B41FA5}">
                      <a16:colId xmlns:a16="http://schemas.microsoft.com/office/drawing/2014/main" val="103954355"/>
                    </a:ext>
                  </a:extLst>
                </a:gridCol>
                <a:gridCol w="9113004">
                  <a:extLst>
                    <a:ext uri="{9D8B030D-6E8A-4147-A177-3AD203B41FA5}">
                      <a16:colId xmlns:a16="http://schemas.microsoft.com/office/drawing/2014/main" val="2352326988"/>
                    </a:ext>
                  </a:extLst>
                </a:gridCol>
              </a:tblGrid>
              <a:tr h="710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</a:rPr>
                        <a:t>Lundi 12 janvier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Réunion d’information parents élèves en présence de Mme </a:t>
                      </a:r>
                      <a:r>
                        <a:rPr lang="fr-FR" sz="2000" dirty="0" smtClean="0">
                          <a:effectLst/>
                        </a:rPr>
                        <a:t>Sadouki.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2174461"/>
                  </a:ext>
                </a:extLst>
              </a:tr>
              <a:tr h="4951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</a:rPr>
                        <a:t>Du</a:t>
                      </a:r>
                      <a:r>
                        <a:rPr lang="fr-FR" sz="2000" baseline="0" dirty="0" smtClean="0">
                          <a:effectLst/>
                        </a:rPr>
                        <a:t> 2fev </a:t>
                      </a:r>
                      <a:r>
                        <a:rPr lang="fr-FR" sz="2000" dirty="0" smtClean="0">
                          <a:effectLst/>
                        </a:rPr>
                        <a:t>au 08 mars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Intentions d’orientation renseignées par les familles sur </a:t>
                      </a:r>
                      <a:r>
                        <a:rPr lang="fr-FR" sz="2000" dirty="0" err="1">
                          <a:effectLst/>
                        </a:rPr>
                        <a:t>Educonnect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7055993"/>
                  </a:ext>
                </a:extLst>
              </a:tr>
              <a:tr h="710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Du </a:t>
                      </a:r>
                      <a:r>
                        <a:rPr lang="fr-FR" sz="2000" dirty="0" smtClean="0">
                          <a:effectLst/>
                        </a:rPr>
                        <a:t>11 mars au 22 mars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Conseils de classe avec avis sur les intentions d’orientation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88669892"/>
                  </a:ext>
                </a:extLst>
              </a:tr>
              <a:tr h="5893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De janvier à avril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Période de mini-stages en lycée professionnel et/ou sur certaines filières spécifiques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770284"/>
                  </a:ext>
                </a:extLst>
              </a:tr>
              <a:tr h="4951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De janvier à avril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Période de portes ouvertes en lycées et lycées professionnels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5107057"/>
                  </a:ext>
                </a:extLst>
              </a:tr>
              <a:tr h="4951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Mercredi </a:t>
                      </a:r>
                      <a:r>
                        <a:rPr lang="fr-FR" sz="2000" dirty="0" smtClean="0">
                          <a:effectLst/>
                        </a:rPr>
                        <a:t>1</a:t>
                      </a:r>
                      <a:r>
                        <a:rPr lang="fr-FR" sz="2000" baseline="30000" dirty="0" smtClean="0">
                          <a:effectLst/>
                        </a:rPr>
                        <a:t>er</a:t>
                      </a:r>
                      <a:r>
                        <a:rPr lang="fr-FR" sz="2000" baseline="0" dirty="0" smtClean="0">
                          <a:effectLst/>
                        </a:rPr>
                        <a:t> avril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Carrefour des EDS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4064881"/>
                  </a:ext>
                </a:extLst>
              </a:tr>
              <a:tr h="4951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Avril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Circulaire orientation 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9965000"/>
                  </a:ext>
                </a:extLst>
              </a:tr>
              <a:tr h="6806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Mai 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Vœux orientation (filières, EDS…) 10 veux possibles dans les filières professionnelles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86943461"/>
                  </a:ext>
                </a:extLst>
              </a:tr>
              <a:tr h="4951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</a:rPr>
                        <a:t>16 </a:t>
                      </a:r>
                      <a:r>
                        <a:rPr lang="fr-FR" sz="2000" dirty="0">
                          <a:effectLst/>
                        </a:rPr>
                        <a:t>au </a:t>
                      </a:r>
                      <a:r>
                        <a:rPr lang="fr-FR" sz="2000" dirty="0" smtClean="0">
                          <a:effectLst/>
                        </a:rPr>
                        <a:t>27 </a:t>
                      </a:r>
                      <a:r>
                        <a:rPr lang="fr-FR" sz="2000" dirty="0">
                          <a:effectLst/>
                        </a:rPr>
                        <a:t>juin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Stage d’observation en milieu professionnel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21856684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DE748EAB-0B60-4A5C-9E1D-3963CED829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9513" y="28781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514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E5EF01C3-6906-4184-8209-720C71340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946" y="365125"/>
            <a:ext cx="11096786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fr-FR" sz="2000" b="1" dirty="0">
                <a:solidFill>
                  <a:srgbClr val="4472C4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Réunion d’information – Orientation post seconde</a:t>
            </a:r>
            <a:br>
              <a:rPr lang="fr-FR" sz="2000" b="1" dirty="0">
                <a:solidFill>
                  <a:srgbClr val="4472C4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fr-FR" sz="2400" dirty="0">
                <a:solidFill>
                  <a:srgbClr val="4472C4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fr-FR" sz="2400" dirty="0">
                <a:solidFill>
                  <a:srgbClr val="4472C4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fr-FR" sz="2400" b="1" dirty="0">
                <a:solidFill>
                  <a:srgbClr val="4472C4">
                    <a:lumMod val="75000"/>
                  </a:srgbClr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Intentions d’orientation renseignées par les familles sur </a:t>
            </a:r>
            <a:r>
              <a:rPr lang="fr-FR" sz="2400" b="1" dirty="0" err="1">
                <a:solidFill>
                  <a:srgbClr val="4472C4">
                    <a:lumMod val="75000"/>
                  </a:srgbClr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Educonnect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3C4790A-F21F-40B3-950C-928A7F070F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7" y="1681163"/>
            <a:ext cx="5157787" cy="823912"/>
          </a:xfrm>
          <a:solidFill>
            <a:srgbClr val="002060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lnSpcReduction="10000"/>
          </a:bodyPr>
          <a:lstStyle/>
          <a:p>
            <a:pPr algn="ctr"/>
            <a:r>
              <a:rPr lang="fr-FR" spc="-150" dirty="0">
                <a:solidFill>
                  <a:schemeClr val="bg1"/>
                </a:solidFill>
                <a:ea typeface="Verdana" panose="020B0604030504040204" pitchFamily="34" charset="0"/>
              </a:rPr>
              <a:t>PHASE PROVISOIRE </a:t>
            </a:r>
          </a:p>
          <a:p>
            <a:pPr algn="ctr"/>
            <a:r>
              <a:rPr lang="fr-FR" spc="-1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2000" i="1" spc="-1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du </a:t>
            </a:r>
            <a:r>
              <a:rPr lang="fr-FR" sz="2000" i="1" spc="-15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 </a:t>
            </a:r>
            <a:r>
              <a:rPr lang="fr-FR" sz="2000" i="1" spc="-15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février au 08 mars </a:t>
            </a:r>
            <a:r>
              <a:rPr lang="fr-FR" sz="2000" i="1" spc="-15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2026</a:t>
            </a:r>
            <a:endParaRPr lang="fr-FR" sz="2000" i="1" spc="-15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FABE85C0-B3B1-44FE-8B53-051B589300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ln>
            <a:solidFill>
              <a:srgbClr val="002060"/>
            </a:solidFill>
          </a:ln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00000"/>
              </a:lnSpc>
            </a:pPr>
            <a:r>
              <a:rPr lang="fr-FR" sz="2400" spc="-1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Les familles se positionnent sur </a:t>
            </a:r>
            <a:r>
              <a:rPr lang="fr-FR" sz="2400" spc="-1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Educonnect</a:t>
            </a:r>
            <a:r>
              <a:rPr lang="fr-FR" sz="2400" spc="-1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en fonction de la voie d’orientation choisie.</a:t>
            </a:r>
          </a:p>
          <a:p>
            <a:pPr algn="just">
              <a:lnSpc>
                <a:spcPct val="100000"/>
              </a:lnSpc>
            </a:pPr>
            <a:endParaRPr lang="fr-FR" sz="2400" spc="-15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fr-FR" sz="2400" spc="-1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 conseil de classe du </a:t>
            </a:r>
            <a:r>
              <a:rPr lang="fr-FR" sz="2400" spc="-150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fr-FR" sz="2400" spc="-150" baseline="30000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ème</a:t>
            </a:r>
            <a:r>
              <a:rPr lang="fr-FR" sz="2400" spc="-150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trimestre émettra </a:t>
            </a:r>
            <a:r>
              <a:rPr lang="fr-FR" sz="2400" spc="-1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 avis provisoire et fera des préconisations en cas de désaccord. La famille sera informée de la décision du conseil de classe et s’en suivra une phase de dialogue si besoin. </a:t>
            </a:r>
          </a:p>
          <a:p>
            <a:endParaRPr lang="fr-FR" dirty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9F3185B2-7060-4553-9B49-611BC04928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09544" y="1681163"/>
            <a:ext cx="5183188" cy="823912"/>
          </a:xfrm>
          <a:solidFill>
            <a:srgbClr val="002060"/>
          </a:solidFill>
          <a:ln>
            <a:solidFill>
              <a:srgbClr val="002060"/>
            </a:solidFill>
          </a:ln>
        </p:spPr>
        <p:txBody>
          <a:bodyPr>
            <a:normAutofit lnSpcReduction="10000"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PHASE DEFINITIVE -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à partir du </a:t>
            </a:r>
            <a:r>
              <a:rPr lang="fr-FR" dirty="0" smtClean="0">
                <a:solidFill>
                  <a:schemeClr val="bg1"/>
                </a:solidFill>
              </a:rPr>
              <a:t>13 </a:t>
            </a:r>
            <a:r>
              <a:rPr lang="fr-FR" dirty="0" smtClean="0">
                <a:solidFill>
                  <a:schemeClr val="bg1"/>
                </a:solidFill>
              </a:rPr>
              <a:t>avril </a:t>
            </a:r>
            <a:r>
              <a:rPr lang="fr-FR" dirty="0" smtClean="0">
                <a:solidFill>
                  <a:schemeClr val="bg1"/>
                </a:solidFill>
              </a:rPr>
              <a:t>2026.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7FBBDAB4-C3D3-4C01-A7CB-0583783F3F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09543" y="2505075"/>
            <a:ext cx="5183188" cy="3684588"/>
          </a:xfrm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</a:pPr>
            <a:endParaRPr lang="fr-FR" sz="2400" spc="-15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lnSpc>
                <a:spcPct val="110000"/>
              </a:lnSpc>
            </a:pPr>
            <a:endParaRPr lang="fr-FR" sz="2400" spc="-15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lnSpc>
                <a:spcPct val="110000"/>
              </a:lnSpc>
            </a:pPr>
            <a:r>
              <a:rPr lang="fr-FR" sz="2400" spc="-1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Les familles se positionneront sur </a:t>
            </a:r>
            <a:r>
              <a:rPr lang="fr-FR" sz="2400" spc="-15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Educonnect</a:t>
            </a:r>
            <a:r>
              <a:rPr lang="fr-FR" sz="2400" spc="-1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en fonction de la voie d’orientation choisie puis le conseil de classe du </a:t>
            </a:r>
            <a:r>
              <a:rPr lang="fr-FR" sz="2400" spc="-150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r>
              <a:rPr lang="fr-FR" sz="2400" spc="-150" baseline="30000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ème</a:t>
            </a:r>
            <a:r>
              <a:rPr lang="fr-FR" sz="2400" spc="-150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trimestre émettra </a:t>
            </a:r>
            <a:r>
              <a:rPr lang="fr-FR" sz="2400" spc="-15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 avis définitif.</a:t>
            </a:r>
          </a:p>
          <a:p>
            <a:pPr algn="just"/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F35AEE9-BECC-487D-A85A-5566519DD1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7821" y="164306"/>
            <a:ext cx="528233" cy="59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022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A786FB-2187-4AA4-B4B9-6A48D2C2B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sz="1800" b="1" dirty="0">
                <a:solidFill>
                  <a:srgbClr val="4472C4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Réunion d’information – Orientation post seconde</a:t>
            </a:r>
            <a:br>
              <a:rPr lang="fr-FR" sz="1800" b="1" dirty="0">
                <a:solidFill>
                  <a:srgbClr val="4472C4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fr-FR" sz="2200" dirty="0">
                <a:solidFill>
                  <a:srgbClr val="4472C4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fr-FR" sz="2200" dirty="0">
                <a:solidFill>
                  <a:srgbClr val="4472C4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fr-FR" sz="2200" b="1" dirty="0">
                <a:solidFill>
                  <a:srgbClr val="4472C4">
                    <a:lumMod val="75000"/>
                  </a:srgbClr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Intentions d’orientation renseignées par les familles sur </a:t>
            </a:r>
            <a:r>
              <a:rPr lang="fr-FR" sz="2200" b="1" dirty="0" err="1">
                <a:solidFill>
                  <a:srgbClr val="4472C4">
                    <a:lumMod val="75000"/>
                  </a:srgbClr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Educonnect</a:t>
            </a:r>
            <a:endParaRPr lang="fr-FR" sz="2200" dirty="0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68E2B54C-631C-4BB4-9A57-3DC62745866F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fr-FR" b="1" dirty="0">
                <a:solidFill>
                  <a:srgbClr val="002060"/>
                </a:solidFill>
              </a:rPr>
              <a:t>Une voie d’orientation ou un autre parcours</a:t>
            </a:r>
          </a:p>
          <a:p>
            <a:pPr marL="0" indent="0">
              <a:buNone/>
            </a:pPr>
            <a:endParaRPr lang="fr-FR" dirty="0">
              <a:solidFill>
                <a:srgbClr val="002060"/>
              </a:solidFill>
            </a:endParaRPr>
          </a:p>
          <a:p>
            <a:r>
              <a:rPr lang="fr-FR" dirty="0">
                <a:solidFill>
                  <a:srgbClr val="002060"/>
                </a:solidFill>
              </a:rPr>
              <a:t>1</a:t>
            </a:r>
            <a:r>
              <a:rPr lang="fr-FR" baseline="30000" dirty="0">
                <a:solidFill>
                  <a:srgbClr val="002060"/>
                </a:solidFill>
              </a:rPr>
              <a:t>ère</a:t>
            </a:r>
            <a:r>
              <a:rPr lang="fr-FR" dirty="0">
                <a:solidFill>
                  <a:srgbClr val="002060"/>
                </a:solidFill>
              </a:rPr>
              <a:t> générale</a:t>
            </a:r>
          </a:p>
          <a:p>
            <a:r>
              <a:rPr lang="fr-FR" dirty="0">
                <a:solidFill>
                  <a:srgbClr val="002060"/>
                </a:solidFill>
              </a:rPr>
              <a:t>1</a:t>
            </a:r>
            <a:r>
              <a:rPr lang="fr-FR" baseline="30000" dirty="0">
                <a:solidFill>
                  <a:srgbClr val="002060"/>
                </a:solidFill>
              </a:rPr>
              <a:t>ère</a:t>
            </a:r>
            <a:r>
              <a:rPr lang="fr-FR" dirty="0">
                <a:solidFill>
                  <a:srgbClr val="002060"/>
                </a:solidFill>
              </a:rPr>
              <a:t> technologique</a:t>
            </a:r>
          </a:p>
          <a:p>
            <a:r>
              <a:rPr lang="fr-FR" dirty="0">
                <a:solidFill>
                  <a:srgbClr val="002060"/>
                </a:solidFill>
              </a:rPr>
              <a:t>1</a:t>
            </a:r>
            <a:r>
              <a:rPr lang="fr-FR" baseline="30000" dirty="0">
                <a:solidFill>
                  <a:srgbClr val="002060"/>
                </a:solidFill>
              </a:rPr>
              <a:t>ère</a:t>
            </a:r>
            <a:r>
              <a:rPr lang="fr-FR" dirty="0">
                <a:solidFill>
                  <a:srgbClr val="002060"/>
                </a:solidFill>
              </a:rPr>
              <a:t> préparant au brevet de technicien « métiers de la musique »</a:t>
            </a:r>
          </a:p>
          <a:p>
            <a:r>
              <a:rPr lang="fr-FR" dirty="0">
                <a:solidFill>
                  <a:srgbClr val="002060"/>
                </a:solidFill>
              </a:rPr>
              <a:t>Autre parcours – accès à la voie professionnelle</a:t>
            </a:r>
          </a:p>
          <a:p>
            <a:endParaRPr lang="fr-FR" dirty="0">
              <a:solidFill>
                <a:srgbClr val="00206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1182AF3-44D0-4081-80B7-4E34CF44D9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7821" y="164306"/>
            <a:ext cx="528233" cy="59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980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1D285B-4839-484B-A1E6-A0F1989D8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sz="1800" b="1" dirty="0">
                <a:solidFill>
                  <a:srgbClr val="ED7D31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Réunion d’information – Orientation post seconde</a:t>
            </a:r>
            <a:br>
              <a:rPr lang="fr-FR" sz="1800" b="1" dirty="0">
                <a:solidFill>
                  <a:srgbClr val="ED7D31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fr-FR" sz="2200" dirty="0">
                <a:solidFill>
                  <a:srgbClr val="ED7D31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fr-FR" sz="2200" dirty="0">
                <a:solidFill>
                  <a:srgbClr val="ED7D31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fr-FR" sz="2200" b="1" dirty="0">
                <a:solidFill>
                  <a:srgbClr val="ED7D31">
                    <a:lumMod val="75000"/>
                  </a:srgbClr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Vœux d’affectation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CEF020F-2C86-47C9-B27C-B8F128988672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 lnSpcReduction="10000"/>
          </a:bodyPr>
          <a:lstStyle/>
          <a:p>
            <a:r>
              <a:rPr lang="fr-FR" b="1" dirty="0"/>
              <a:t>1</a:t>
            </a:r>
            <a:r>
              <a:rPr lang="fr-FR" b="1" baseline="30000" dirty="0"/>
              <a:t>ère</a:t>
            </a:r>
            <a:r>
              <a:rPr lang="fr-FR" b="1" dirty="0"/>
              <a:t> générale </a:t>
            </a:r>
            <a:endParaRPr lang="fr-FR" dirty="0"/>
          </a:p>
          <a:p>
            <a:pPr fontAlgn="t"/>
            <a:r>
              <a:rPr lang="fr-FR" dirty="0"/>
              <a:t>Arts : arts plastiques / cinéma-audiovisuel</a:t>
            </a:r>
          </a:p>
          <a:p>
            <a:pPr fontAlgn="t"/>
            <a:r>
              <a:rPr lang="fr-FR" dirty="0"/>
              <a:t>Histoire géographie, géopolitique et sc. Politiques</a:t>
            </a:r>
          </a:p>
          <a:p>
            <a:pPr fontAlgn="t"/>
            <a:r>
              <a:rPr lang="fr-FR" dirty="0"/>
              <a:t>Humanités, littérature et philosophie</a:t>
            </a:r>
          </a:p>
          <a:p>
            <a:pPr fontAlgn="t"/>
            <a:r>
              <a:rPr lang="fr-FR" dirty="0"/>
              <a:t>Langues, littératures et cultures étrangères(anglais/espagnol)</a:t>
            </a:r>
          </a:p>
          <a:p>
            <a:pPr fontAlgn="t"/>
            <a:r>
              <a:rPr lang="fr-FR" dirty="0"/>
              <a:t>Mathématiques</a:t>
            </a:r>
          </a:p>
          <a:p>
            <a:pPr fontAlgn="t"/>
            <a:r>
              <a:rPr lang="fr-FR" dirty="0"/>
              <a:t>physique-chimie</a:t>
            </a:r>
          </a:p>
          <a:p>
            <a:pPr fontAlgn="t"/>
            <a:r>
              <a:rPr lang="fr-FR" dirty="0"/>
              <a:t>Sciences et vie de la terre</a:t>
            </a:r>
          </a:p>
          <a:p>
            <a:pPr fontAlgn="t"/>
            <a:r>
              <a:rPr lang="fr-FR" dirty="0"/>
              <a:t>Sciences économiques et sociales</a:t>
            </a: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6486E10-1E20-4D55-ACB5-CE3EA6414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7821" y="164306"/>
            <a:ext cx="528233" cy="59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78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CA15CA-E8FE-466B-BEE7-0DD68F162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sz="18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Réunion d’information – Orientation post seconde</a:t>
            </a:r>
            <a:br>
              <a:rPr lang="fr-FR" sz="18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fr-FR" sz="22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fr-FR" sz="22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fr-FR" sz="22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Vœux d’affectation sur </a:t>
            </a:r>
            <a:r>
              <a:rPr lang="fr-FR" sz="3600" b="1" dirty="0" err="1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Affelnet</a:t>
            </a:r>
            <a:endParaRPr lang="fr-FR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Espace réservé du contenu 2">
            <a:extLst>
              <a:ext uri="{FF2B5EF4-FFF2-40B4-BE49-F238E27FC236}">
                <a16:creationId xmlns:a16="http://schemas.microsoft.com/office/drawing/2014/main" id="{8A457FCE-AD52-4D88-8F56-F41E7BAFCA70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376039" y="1825625"/>
            <a:ext cx="9339309" cy="4351338"/>
          </a:xfrm>
          <a:prstGeom prst="rect">
            <a:avLst/>
          </a:prstGeom>
          <a:solidFill>
            <a:schemeClr val="bg2"/>
          </a:solidFill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FF22132-94EE-4399-843E-4FE5A96CC9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7821" y="164306"/>
            <a:ext cx="528233" cy="59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2481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351</Words>
  <Application>Microsoft Office PowerPoint</Application>
  <PresentationFormat>Grand écran</PresentationFormat>
  <Paragraphs>52</Paragraphs>
  <Slides>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Verdana</vt:lpstr>
      <vt:lpstr>Thème Office</vt:lpstr>
      <vt:lpstr>Réunion d’information orientation post seconde</vt:lpstr>
      <vt:lpstr>Réunion d’information – Orientation post seconde  Calendrier</vt:lpstr>
      <vt:lpstr>Réunion d’information – Orientation post seconde  Intentions d’orientation renseignées par les familles sur Educonnect </vt:lpstr>
      <vt:lpstr>Réunion d’information – Orientation post seconde  Intentions d’orientation renseignées par les familles sur Educonnect</vt:lpstr>
      <vt:lpstr>Réunion d’information – Orientation post seconde  Vœux d’affectation</vt:lpstr>
      <vt:lpstr>Réunion d’information – Orientation post seconde  Vœux d’affectation sur Affelnet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Réunion d’information orientation post seconde</dc:title>
  <dc:creator>direction</dc:creator>
  <cp:lastModifiedBy>direction</cp:lastModifiedBy>
  <cp:revision>28</cp:revision>
  <cp:lastPrinted>2024-01-22T08:08:28Z</cp:lastPrinted>
  <dcterms:created xsi:type="dcterms:W3CDTF">2024-01-16T11:07:17Z</dcterms:created>
  <dcterms:modified xsi:type="dcterms:W3CDTF">2026-01-12T16:38:16Z</dcterms:modified>
</cp:coreProperties>
</file>